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raunces Medium"/>
      <p:regular r:id="rId15"/>
    </p:embeddedFont>
    <p:embeddedFont>
      <p:font typeface="Fraunces Medium"/>
      <p:regular r:id="rId16"/>
    </p:embeddedFon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Epilogue"/>
      <p:regular r:id="rId19"/>
    </p:embeddedFont>
    <p:embeddedFont>
      <p:font typeface="Epilogue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3-8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75303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Ejecución de Pruebas y Documentación en Microservicios con Spring Boot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5058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Exploraremos la justificación de herramientas, la creación de pruebas unitarias y la documentación API para microservicios. Nuestro objetivo es garantizar la calidad, eficiencia y claridad en el desarrollo de software.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37424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38383C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38186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357342"/>
            <a:ext cx="507492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BECEF"/>
                </a:solidFill>
                <a:latin typeface="Epilogue Bold" pitchFamily="34" charset="0"/>
                <a:ea typeface="Epilogue Bold" pitchFamily="34" charset="-122"/>
                <a:cs typeface="Epilogue Bold" pitchFamily="34" charset="-120"/>
              </a:rPr>
              <a:t>by FELIPE ALEJANDRO VILLALON DIAZ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759" y="431244"/>
            <a:ext cx="11582281" cy="490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Selección Estratégica de Herramientas para Pruebas Unitarias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48759" y="1297543"/>
            <a:ext cx="6575227" cy="752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elección de las herramientas adecuadas es fundamental para la calidad de un proyecto. Optamos por un stack que potencia la eficiencia y la cobertura de pruebas en nuestros microservicios.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48759" y="2226469"/>
            <a:ext cx="6575227" cy="1232297"/>
          </a:xfrm>
          <a:prstGeom prst="roundRect">
            <a:avLst>
              <a:gd name="adj" fmla="val 53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13184" y="2390894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JUnit 5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713184" y="2792611"/>
            <a:ext cx="6246376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Framework estándar para pruebas unitarias en Java, con soporte para nuevas características de lenguaje y paradigmas de desarrollo.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759" y="3615571"/>
            <a:ext cx="6575227" cy="1232297"/>
          </a:xfrm>
          <a:prstGeom prst="roundRect">
            <a:avLst>
              <a:gd name="adj" fmla="val 53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13184" y="3779996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Mockito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13184" y="4181713"/>
            <a:ext cx="6246376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Facilita la creación de objetos "mock" y "spy" para aislar las unidades de código bajo prueba, simplificando la simulación de dependencias.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548759" y="5004673"/>
            <a:ext cx="6575227" cy="1232297"/>
          </a:xfrm>
          <a:prstGeom prst="roundRect">
            <a:avLst>
              <a:gd name="adj" fmla="val 53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3184" y="5169098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AssertJ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13184" y="5570815"/>
            <a:ext cx="6246376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Proporciona una API fluida y legible para aserciones, mejorando la claridad y mantenibilidad de las pruebas.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548759" y="6393775"/>
            <a:ext cx="6575227" cy="1232297"/>
          </a:xfrm>
          <a:prstGeom prst="roundRect">
            <a:avLst>
              <a:gd name="adj" fmla="val 53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13184" y="6558201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Spring Boot Test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713184" y="6959917"/>
            <a:ext cx="6246376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Spring Boot Test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: Permite probar componentes del contexto Spring de forma aislada.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4034" y="1332786"/>
            <a:ext cx="6575227" cy="65752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66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Beneficios de Nuestra Selección de Herramientas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30344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Fiabilidad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24845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Asegura que cada componente del microservicio funcione correctamente de forma aislada.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633" y="3708321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3215878"/>
            <a:ext cx="37528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Facilidad de Mantenimiento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70629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Pruebas claras y concisas que son fáciles de entender y actualizar.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201" y="3708321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Rendimiento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97741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Ejecución rápida de pruebas unitarias, lo que acelera el ciclo de desarrollo.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5201" y="5967889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06654" y="5486995"/>
            <a:ext cx="2885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Integración Continua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977414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 integran perfectamente en pipelines de CI/CD, garantizando la calidad en cada commit.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15633" y="5967889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3030" y="340281"/>
            <a:ext cx="7034332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Implementación de Pruebas Unitarias con JUnit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33030" y="1023699"/>
            <a:ext cx="6731318" cy="395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Nuestra estrategia de pruebas unitarias se centra en aislar cada componente para asegurar su correcto funcionamiento. Esto minimiza la aparición de errores en etapas posteriores del desarrollo.</a:t>
            </a:r>
            <a:endParaRPr lang="en-US" sz="950" dirty="0"/>
          </a:p>
        </p:txBody>
      </p:sp>
      <p:sp>
        <p:nvSpPr>
          <p:cNvPr id="4" name="Text 2"/>
          <p:cNvSpPr/>
          <p:nvPr/>
        </p:nvSpPr>
        <p:spPr>
          <a:xfrm>
            <a:off x="433030" y="1530787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Estructura de Pruebas: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Clases de prueba por cada servicio, repositorio o controlador.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433030" y="1771888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Casos de Borde: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Cobertura exhaustiva de escenarios positivos, negativos y de borde.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433030" y="2012990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Aserciones Robustas: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Uso de AssertJ para validaciones claras y expresivas.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433030" y="2254091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Mocks y Stubs: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Mockito para simular dependencias externas, como bases de datos o APIs de terceros.</a:t>
            </a:r>
            <a:endParaRPr lang="en-US" sz="9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3672" y="1051560"/>
            <a:ext cx="6731318" cy="673131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73672" y="7922062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 aplicaron pruebas unitarias en clases como:</a:t>
            </a:r>
            <a:endParaRPr lang="en-US" sz="950" dirty="0"/>
          </a:p>
        </p:txBody>
      </p:sp>
      <p:sp>
        <p:nvSpPr>
          <p:cNvPr id="10" name="Text 7"/>
          <p:cNvSpPr/>
          <p:nvPr/>
        </p:nvSpPr>
        <p:spPr>
          <a:xfrm>
            <a:off x="7473672" y="8163163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ProductoServiceImpl</a:t>
            </a:r>
            <a:endParaRPr lang="en-US" sz="950" dirty="0"/>
          </a:p>
        </p:txBody>
      </p:sp>
      <p:sp>
        <p:nvSpPr>
          <p:cNvPr id="11" name="Text 8"/>
          <p:cNvSpPr/>
          <p:nvPr/>
        </p:nvSpPr>
        <p:spPr>
          <a:xfrm>
            <a:off x="7473672" y="8411885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ProductoRestController</a:t>
            </a:r>
            <a:endParaRPr lang="en-US" sz="950" dirty="0"/>
          </a:p>
        </p:txBody>
      </p:sp>
      <p:sp>
        <p:nvSpPr>
          <p:cNvPr id="12" name="Text 9"/>
          <p:cNvSpPr/>
          <p:nvPr/>
        </p:nvSpPr>
        <p:spPr>
          <a:xfrm>
            <a:off x="7473672" y="8660606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 probó lógica interna y respuestas HTTP en endpoints.</a:t>
            </a:r>
            <a:endParaRPr lang="en-US" sz="950" dirty="0"/>
          </a:p>
        </p:txBody>
      </p:sp>
      <p:sp>
        <p:nvSpPr>
          <p:cNvPr id="13" name="Text 10"/>
          <p:cNvSpPr/>
          <p:nvPr/>
        </p:nvSpPr>
        <p:spPr>
          <a:xfrm>
            <a:off x="7473672" y="8901708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Uso de anotaciones clave:</a:t>
            </a:r>
            <a:endParaRPr lang="en-US" sz="950" dirty="0"/>
          </a:p>
        </p:txBody>
      </p:sp>
      <p:sp>
        <p:nvSpPr>
          <p:cNvPr id="14" name="Text 11"/>
          <p:cNvSpPr/>
          <p:nvPr/>
        </p:nvSpPr>
        <p:spPr>
          <a:xfrm>
            <a:off x="7473672" y="9142809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@SpringBootTest</a:t>
            </a:r>
            <a:endParaRPr lang="en-US" sz="950" dirty="0"/>
          </a:p>
        </p:txBody>
      </p:sp>
      <p:sp>
        <p:nvSpPr>
          <p:cNvPr id="15" name="Text 12"/>
          <p:cNvSpPr/>
          <p:nvPr/>
        </p:nvSpPr>
        <p:spPr>
          <a:xfrm>
            <a:off x="7473672" y="9391531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@WebMvcTest</a:t>
            </a:r>
            <a:endParaRPr lang="en-US" sz="950" dirty="0"/>
          </a:p>
        </p:txBody>
      </p:sp>
      <p:sp>
        <p:nvSpPr>
          <p:cNvPr id="16" name="Text 13"/>
          <p:cNvSpPr/>
          <p:nvPr/>
        </p:nvSpPr>
        <p:spPr>
          <a:xfrm>
            <a:off x="7473672" y="9640253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@Test</a:t>
            </a:r>
            <a:pPr algn="l" lvl="1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</a:t>
            </a:r>
            <a:pPr algn="l" lvl="1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@BeforeEach</a:t>
            </a:r>
            <a:endParaRPr lang="en-US" sz="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42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1591" y="451961"/>
            <a:ext cx="7993618" cy="1027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Garantizando la Cobertura y Calidad del Código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061591" y="1725454"/>
            <a:ext cx="7993618" cy="526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Para asegurar una alta calidad y cobertura del código, implementamos herramientas y prácticas que nos permiten monitorear y mejorar constantemente nuestro codebase.</a:t>
            </a:r>
            <a:endParaRPr lang="en-US" sz="12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591" y="2436376"/>
            <a:ext cx="410885" cy="41088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61591" y="3052643"/>
            <a:ext cx="3175754" cy="256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Cobertura Funcional de Código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6061591" y="3408045"/>
            <a:ext cx="3894058" cy="1841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Validamos manualmente los principales flujos funcionales mediante pruebas unitarias e integración. Las funcionalidades de creación, búsqueda, actualización y eliminación de productos fueron cubiertas con pruebas que simulan diferentes escenarios, tanto exitosos como con errores.</a:t>
            </a:r>
            <a:endParaRPr lang="en-US" sz="12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1032" y="2436376"/>
            <a:ext cx="410885" cy="41088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161032" y="3052643"/>
            <a:ext cx="3894177" cy="513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Validación de comportamientos esperados y errores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10161032" y="3664863"/>
            <a:ext cx="3894177" cy="834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 ha hecho usando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@WebMvcTest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respuestas esperadas con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MockMvc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y controlando errores como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404 Not Found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o validaciones.</a:t>
            </a:r>
            <a:endParaRPr lang="en-US" sz="12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1591" y="5659993"/>
            <a:ext cx="410885" cy="41088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61591" y="6276261"/>
            <a:ext cx="2054543" cy="256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Revisión por Pares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6061591" y="6631662"/>
            <a:ext cx="3894058" cy="789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Todas las pull requests son revisadas por al menos un desarrollador, asegurando la calidad y el cumplimiento de estándares.</a:t>
            </a:r>
            <a:endParaRPr lang="en-US" sz="12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1032" y="5659993"/>
            <a:ext cx="410885" cy="41088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161032" y="6276261"/>
            <a:ext cx="2054543" cy="256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Metodos cubiertos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10161032" y="6631662"/>
            <a:ext cx="3894177" cy="526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creación, búsqueda, actualización y eliminación de productos.</a:t>
            </a:r>
            <a:endParaRPr lang="en-US" sz="1250" dirty="0"/>
          </a:p>
        </p:txBody>
      </p:sp>
      <p:sp>
        <p:nvSpPr>
          <p:cNvPr id="17" name="Text 10"/>
          <p:cNvSpPr/>
          <p:nvPr/>
        </p:nvSpPr>
        <p:spPr>
          <a:xfrm>
            <a:off x="10161032" y="7256264"/>
            <a:ext cx="3894177" cy="526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Validación de comportamientos esperados y errores.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11720274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Documentación de Microservicios con OpenAPI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1649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documentación es clave para la colaboración y el mantenimiento.utilizando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OpenAPI Specification (OAS)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a través del framework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Springdoc OpenAPI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 Esta herramienta genera una descripción detallada y actualizada de todos los endpoints REST desarrollados.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354115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Definición Clara: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Todos los endpoints, modelos de datos y parámetros están explícitamente definidos.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4273153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Consistencia: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Asegura que la documentación refleje siempre el estado actual del código.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5005149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Consumidores: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Facilita la integración para equipos frontend y otros microservicios.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5737146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Herramientas: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Generación automática de SDKs y clientes API a partir de la especificación.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3710" y="636270"/>
            <a:ext cx="2506980" cy="69570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82109" y="786289"/>
            <a:ext cx="7779782" cy="1218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Framework para Documentación OpenAPI: SpringDoc</a:t>
            </a:r>
            <a:endParaRPr lang="en-US" sz="3800" dirty="0"/>
          </a:p>
        </p:txBody>
      </p:sp>
      <p:sp>
        <p:nvSpPr>
          <p:cNvPr id="5" name="Text 1"/>
          <p:cNvSpPr/>
          <p:nvPr/>
        </p:nvSpPr>
        <p:spPr>
          <a:xfrm>
            <a:off x="682109" y="2296597"/>
            <a:ext cx="7779782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Para la generación y gestión de la documentación OAS, integramos SpringDoc OpenAPI, un framework robusto y fácil de usar en entornos Spring Boot.</a:t>
            </a:r>
            <a:endParaRPr lang="en-US" sz="15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109" y="3139440"/>
            <a:ext cx="974408" cy="14345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851303" y="3334226"/>
            <a:ext cx="2749629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Generación Automática</a:t>
            </a:r>
            <a:endParaRPr lang="en-US" sz="1900" dirty="0"/>
          </a:p>
        </p:txBody>
      </p:sp>
      <p:sp>
        <p:nvSpPr>
          <p:cNvPr id="8" name="Text 3"/>
          <p:cNvSpPr/>
          <p:nvPr/>
        </p:nvSpPr>
        <p:spPr>
          <a:xfrm>
            <a:off x="1851303" y="3755588"/>
            <a:ext cx="6610588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SpringDoc escanea el código y las anotaciones para generar automáticamente la especificación OpenAPI.</a:t>
            </a:r>
            <a:endParaRPr lang="en-US" sz="15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109" y="4574024"/>
            <a:ext cx="974408" cy="14345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851303" y="4768810"/>
            <a:ext cx="2436257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Interfaz Swagger UI</a:t>
            </a:r>
            <a:endParaRPr lang="en-US" sz="1900" dirty="0"/>
          </a:p>
        </p:txBody>
      </p:sp>
      <p:sp>
        <p:nvSpPr>
          <p:cNvPr id="11" name="Text 5"/>
          <p:cNvSpPr/>
          <p:nvPr/>
        </p:nvSpPr>
        <p:spPr>
          <a:xfrm>
            <a:off x="1851303" y="5190173"/>
            <a:ext cx="6610588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Proporciona una interfaz web interactiva para visualizar y probar los endpoints directamente desde el navegador.</a:t>
            </a:r>
            <a:endParaRPr lang="en-US" sz="150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109" y="6008608"/>
            <a:ext cx="974408" cy="14345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1851303" y="6203394"/>
            <a:ext cx="2641997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Compartir y Colaborar</a:t>
            </a:r>
            <a:endParaRPr lang="en-US" sz="1900" dirty="0"/>
          </a:p>
        </p:txBody>
      </p:sp>
      <p:sp>
        <p:nvSpPr>
          <p:cNvPr id="14" name="Text 7"/>
          <p:cNvSpPr/>
          <p:nvPr/>
        </p:nvSpPr>
        <p:spPr>
          <a:xfrm>
            <a:off x="1851303" y="6624757"/>
            <a:ext cx="6610588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Facilita compartir la documentación con otros equipos y clientes, mejorando la colaboración.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607" y="528638"/>
            <a:ext cx="7105888" cy="593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Conclusiones y Próximos Pasos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4607" y="1406723"/>
            <a:ext cx="7814786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combinación de pruebas unitarias rigurosas y una documentación API exhaustiva son pilares para construir microservicios de alta calidad y mantenibles.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64607" y="2228017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281589" y="2293263"/>
            <a:ext cx="237363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Pruebas Robustas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281589" y="2703790"/>
            <a:ext cx="7197804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JUnit, Mockito y AssertJ garantizan la fiabilidad y el rendimiento de cada unidad de código.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64607" y="3691176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281589" y="3756422"/>
            <a:ext cx="237363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Código de Calidad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281589" y="4166949"/>
            <a:ext cx="7197804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cobertura de código y el análisis estático aseguran un codebase limpio y seguro.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64607" y="5154335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281589" y="5219581"/>
            <a:ext cx="339161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Documentación Transparente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281589" y="5630108"/>
            <a:ext cx="7197804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OpenAPI y SpringDoc facilitan la comprensión y el uso de nuestras APIs por todos los involucrados.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664607" y="6617494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281589" y="6682740"/>
            <a:ext cx="237363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Mejora Continua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281589" y="7093268"/>
            <a:ext cx="7197804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Seguiremos explorando nuevas herramientas y técnicas para optimizar nuestros procesos de desarrollo.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2025-06-26T16:22:18Z</dcterms:created>
  <dcterms:modified xsi:type="dcterms:W3CDTF">2025-06-26T16:22:18Z</dcterms:modified>
</cp:coreProperties>
</file>